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64" r:id="rId9"/>
    <p:sldId id="298" r:id="rId10"/>
    <p:sldId id="299" r:id="rId11"/>
    <p:sldId id="300" r:id="rId12"/>
    <p:sldId id="308" r:id="rId13"/>
    <p:sldId id="309" r:id="rId14"/>
    <p:sldId id="310" r:id="rId15"/>
    <p:sldId id="302" r:id="rId16"/>
    <p:sldId id="303" r:id="rId17"/>
    <p:sldId id="304" r:id="rId18"/>
    <p:sldId id="305" r:id="rId19"/>
    <p:sldId id="306" r:id="rId20"/>
    <p:sldId id="307" r:id="rId21"/>
    <p:sldId id="274" r:id="rId22"/>
    <p:sldId id="311" r:id="rId23"/>
    <p:sldId id="312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CCA9-6E18-4822-AC82-2683448A3DFD}" type="datetimeFigureOut">
              <a:rPr lang="hr-HR" smtClean="0"/>
              <a:t>26.9.2022.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E5B0-29D2-4611-BAB6-362E7F1BB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324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B870E-FCBE-44C9-89CE-D3746031D964}" type="datetimeFigureOut">
              <a:rPr lang="hr-HR" smtClean="0"/>
              <a:pPr/>
              <a:t>26.9.2022.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83DE5-D639-4455-BF22-90451507CA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79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5761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ZDRAVO ODRASTANJE </a:t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U RANOJ I </a:t>
            </a:r>
            <a:b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PREDŠKOLSKOJ DOBI 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PEDAGOGINJA</a:t>
            </a: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</a:rPr>
              <a:t>HALINA – MARIA PAŠULD, </a:t>
            </a:r>
            <a:r>
              <a:rPr lang="hr-HR" b="1" dirty="0" err="1" smtClean="0">
                <a:solidFill>
                  <a:schemeClr val="tx2">
                    <a:lumMod val="75000"/>
                  </a:schemeClr>
                </a:solidFill>
              </a:rPr>
              <a:t>mag.paed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013176"/>
            <a:ext cx="6733909" cy="1223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Nakon što dijete svlada hodanje, trčanje je prirodni razvoj događaja. 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Trčanje je dječji omiljeni sport od malih nogu. Djeca trče jedni za drugima ili prema određenom cilju. </a:t>
            </a:r>
          </a:p>
          <a:p>
            <a:r>
              <a:rPr lang="hr-HR" sz="2400" dirty="0" smtClean="0">
                <a:solidFill>
                  <a:srgbClr val="FFC000"/>
                </a:solidFill>
              </a:rPr>
              <a:t>Igre “</a:t>
            </a:r>
            <a:r>
              <a:rPr lang="hr-HR" sz="2400" dirty="0" err="1" smtClean="0">
                <a:solidFill>
                  <a:srgbClr val="FFC000"/>
                </a:solidFill>
              </a:rPr>
              <a:t>lovice</a:t>
            </a:r>
            <a:r>
              <a:rPr lang="hr-HR" sz="2400" dirty="0" smtClean="0">
                <a:solidFill>
                  <a:srgbClr val="FFC000"/>
                </a:solidFill>
              </a:rPr>
              <a:t>”.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Preporuke za orijentacijsko trčanje, koje je pogodno za djecu svih uzrasta i sposobnosti.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Orijentacijsko trčanje nudi istraživanje, rješavanje problema, izazov i zanimljive utrke. </a:t>
            </a:r>
            <a:endParaRPr lang="hr-HR" sz="2400" dirty="0">
              <a:solidFill>
                <a:srgbClr val="7030A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TRČANJE KAO OBITELJSKA AKTIVNOST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085184"/>
            <a:ext cx="2435592" cy="16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Igralište je zabavno i sigurno mjesto za dijete samo ako se provjeri oprema i slijede sigurnosni naputci.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DJECA U PARKU – SIGURNOST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80928"/>
            <a:ext cx="17225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37112"/>
            <a:ext cx="18435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1800200" cy="157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1800200" cy="119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924944"/>
            <a:ext cx="2088232" cy="139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636912"/>
            <a:ext cx="1861356" cy="12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Klimatske promjene imaju utjecaja i na dijete koje je zdravo, a posebno na ono koje je bolesno. 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Povremene promjene mjesta boravka i odlazak na neko mjesto s drugačijom klimom je veoma korisno kao što je odlazak na more ili u planine, ili kratki izleti vikendom …</a:t>
            </a:r>
            <a:endParaRPr lang="hr-HR" sz="2400" dirty="0">
              <a:solidFill>
                <a:srgbClr val="FFFF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PROMJENA KLIME – ŠTO NAJVIŠE ODGOVARA DJETETU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342" y="4653136"/>
            <a:ext cx="193739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20379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4653136"/>
            <a:ext cx="1728192" cy="13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002060"/>
                </a:solidFill>
              </a:rPr>
              <a:t>Boravak na zraku, po kiši, snijegu ili drugim uvjetima, više od bilo čega pomaže djeci u njihovom psihofizičkom razvoju.</a:t>
            </a:r>
          </a:p>
          <a:p>
            <a:r>
              <a:rPr lang="hr-HR" sz="2400" dirty="0" smtClean="0">
                <a:solidFill>
                  <a:srgbClr val="FFC000"/>
                </a:solidFill>
              </a:rPr>
              <a:t>Prikladna odjeća o obuća.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Ono što je najvažnije i što se preporučuje jest da se djecu oblači slojevito, tako da ih se može razodjenuti i prilagoditi vanjskim i unutarnjim temperaturama.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BORAVAK NA ZRAKU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3113522" cy="13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1651785" cy="10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9645" y="5013176"/>
            <a:ext cx="178056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Bicikl je jedno od prvih vozila s kojima će se dijete suočiti. </a:t>
            </a:r>
          </a:p>
          <a:p>
            <a:r>
              <a:rPr lang="hr-HR" dirty="0" smtClean="0">
                <a:solidFill>
                  <a:srgbClr val="FFC000"/>
                </a:solidFill>
              </a:rPr>
              <a:t>Vožnja bicikla je vještina koju gotovo svako dijete želi savladati. 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Kada se vozi biciklom, dijete se osjeća slobodno, neovisno i ponosno zbog samostalnog upravljanja biciklom.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Kaciga glavu čuva.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Sigurnost je najvažnija.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VOŽNJA BICIKLA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8786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17032"/>
            <a:ext cx="1944216" cy="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205942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>
          <a:xfrm>
            <a:off x="4355976" y="6407944"/>
            <a:ext cx="2374777" cy="365125"/>
          </a:xfrm>
        </p:spPr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Roditelj- pušač je prvi uzor svom djetetu. 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FF00"/>
                </a:solidFill>
              </a:rPr>
              <a:t>Djeca uz pušače su izložena ozbiljnim zdravstvenim rizicima pasivnog pušenja 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Mjesta gdje borave djeca = mjesta bez duhanskog dima 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PRAVO DJECE NA ZRAK BEZ </a:t>
            </a:r>
            <a:b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DUHANSKOG DIMA 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50245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24894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002060"/>
                </a:solidFill>
              </a:rPr>
              <a:t>Vrlo je važno što dijete jede, a manje količina hrane koju pojede. 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Kvalitetna i nutritivno raznolika prehrana prevenira poremećaje u organizmu, među kojima je i poremećaj apetita.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Odbijanje hrane kao prolazna faza</a:t>
            </a:r>
          </a:p>
          <a:p>
            <a:endParaRPr lang="hr-HR" sz="2400" dirty="0" smtClean="0"/>
          </a:p>
          <a:p>
            <a:r>
              <a:rPr lang="hr-HR" sz="2400" dirty="0" smtClean="0">
                <a:solidFill>
                  <a:srgbClr val="C00000"/>
                </a:solidFill>
              </a:rPr>
              <a:t>Šareni tanjur za zdrav obrok!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KVALITETNA I RAZNOLIKA PREHRANA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61048"/>
            <a:ext cx="2990106" cy="19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25144"/>
            <a:ext cx="2384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Doručak je bitan jer pokreće metabolizam te osigurava potrebnu energiju za mozak, što dovodi do bolje koncentracije i pažnje.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Ne treba odustajati od tri glavna obroka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Djeca koja svaki dan doručkuju – bolje pamte. 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Izbjegavati industrijske prerađevine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DORUČAK JE ….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2288948" cy="15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4725144"/>
            <a:ext cx="21071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Zdrave navike od malih nogu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Odrasli dobar model djeci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Voće umjesto slatkiša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Suho voće, </a:t>
            </a:r>
            <a:r>
              <a:rPr lang="hr-HR" dirty="0" err="1" smtClean="0">
                <a:solidFill>
                  <a:srgbClr val="FFFF00"/>
                </a:solidFill>
              </a:rPr>
              <a:t>orašasti</a:t>
            </a:r>
            <a:r>
              <a:rPr lang="hr-HR" dirty="0" smtClean="0">
                <a:solidFill>
                  <a:srgbClr val="FFFF00"/>
                </a:solidFill>
              </a:rPr>
              <a:t> plodovi, sjemenke i med na stolu</a:t>
            </a:r>
          </a:p>
          <a:p>
            <a:r>
              <a:rPr lang="hr-HR" dirty="0" smtClean="0">
                <a:solidFill>
                  <a:srgbClr val="7030A0"/>
                </a:solidFill>
              </a:rPr>
              <a:t>Utjecaj medija – reklame?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JESTI SLATKO ALI UMJERENO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2760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4437112"/>
            <a:ext cx="2385548" cy="13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Djeci samo zdrave sokove – prirodne, svježe iscijeđene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FF00"/>
                </a:solidFill>
              </a:rPr>
              <a:t>Čajevi – med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7030A0"/>
                </a:solidFill>
              </a:rPr>
              <a:t>Industrijski sokovi – šećer- aditivi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FFC000"/>
                </a:solidFill>
              </a:rPr>
              <a:t>Gazirani sokovi, </a:t>
            </a:r>
            <a:r>
              <a:rPr lang="hr-HR" dirty="0" err="1" smtClean="0">
                <a:solidFill>
                  <a:srgbClr val="FFC000"/>
                </a:solidFill>
              </a:rPr>
              <a:t>coca</a:t>
            </a:r>
            <a:r>
              <a:rPr lang="hr-HR" dirty="0" smtClean="0">
                <a:solidFill>
                  <a:srgbClr val="FFC000"/>
                </a:solidFill>
              </a:rPr>
              <a:t> cola, …</a:t>
            </a:r>
          </a:p>
          <a:p>
            <a:pPr>
              <a:buFontTx/>
              <a:buChar char="-"/>
            </a:pPr>
            <a:r>
              <a:rPr lang="hr-HR" dirty="0" smtClean="0"/>
              <a:t>Utjecaj zašećerenih sokova na debljanje djece</a:t>
            </a:r>
          </a:p>
          <a:p>
            <a:pPr>
              <a:buFontTx/>
              <a:buChar char="-"/>
            </a:pPr>
            <a:r>
              <a:rPr lang="hr-HR" dirty="0" smtClean="0"/>
              <a:t>Važnost  vode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NAPITCI - VOĆNI SOKOVI - VODA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348880"/>
            <a:ext cx="164178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869160"/>
            <a:ext cx="2149602" cy="14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869160"/>
            <a:ext cx="205537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Jedna od glavnih briga roditelja od rođenja djeteta pa nadalje je kako  osigurati svom djetetu zdravo odrastanje: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normalan rast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primjeren razvoj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njegu i brigu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zdravu prehranu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odgoj djeteta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KAKO ZDRAVO ODRASTATI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2708920"/>
            <a:ext cx="1928125" cy="12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4"/>
            <a:ext cx="2112590" cy="16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25144"/>
            <a:ext cx="192878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hr-HR" sz="2400" dirty="0" smtClean="0">
                <a:solidFill>
                  <a:srgbClr val="002060"/>
                </a:solidFill>
              </a:rPr>
              <a:t>Potrebno osigurati primjerene uvjete za ostvarivanje te djetetove potrebe. 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Odluku o odlasku na spavanje donose roditelji u dogovoru s djecom (ne prerano)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Dovoljna količina mirnog sna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Rituali koji smiruju dijete i daju mu osjećaj sigurnosti i povjerenja.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ZDRAVE NAVIKE ZA ZDRAV SAN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653136"/>
            <a:ext cx="1304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128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2195736" y="5517232"/>
            <a:ext cx="454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JUTARNJE USTAJANJE UZ IGRU I RUTINU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MOBITELJI</a:t>
            </a:r>
          </a:p>
          <a:p>
            <a:r>
              <a:rPr lang="hr-HR" dirty="0" smtClean="0"/>
              <a:t>- RAČUNALA</a:t>
            </a:r>
          </a:p>
          <a:p>
            <a:r>
              <a:rPr lang="hr-HR" dirty="0" smtClean="0"/>
              <a:t>- TABLETI</a:t>
            </a:r>
          </a:p>
          <a:p>
            <a:r>
              <a:rPr lang="hr-HR" dirty="0" smtClean="0"/>
              <a:t>- TV  - u dječjoj sobi?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DJECA I ZRAČENJE 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19627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573016"/>
            <a:ext cx="116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1333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251520" y="4509120"/>
            <a:ext cx="718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PREFERIRAJMO SLIKOVNICE I KNJIGE ZA DJECU !</a:t>
            </a: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157192"/>
            <a:ext cx="2255508" cy="9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2060"/>
                </a:solidFill>
              </a:rPr>
              <a:t>Djetetovo poimanje bolesti, reakcija na bolest i zahtjeve liječenja ovise o njegovoj dobi.</a:t>
            </a:r>
          </a:p>
          <a:p>
            <a:r>
              <a:rPr lang="hr-HR" sz="2000" dirty="0" smtClean="0">
                <a:solidFill>
                  <a:srgbClr val="FFFF00"/>
                </a:solidFill>
              </a:rPr>
              <a:t>Različite reakcije djeteta, ovisno o uzrastu, na odvajanje od roditelja i prilagođavanje na bolničku sredinu</a:t>
            </a:r>
            <a:r>
              <a:rPr lang="hr-HR" sz="2000" dirty="0" smtClean="0"/>
              <a:t>. </a:t>
            </a:r>
          </a:p>
          <a:p>
            <a:endParaRPr lang="hr-HR" sz="2400" dirty="0" smtClean="0"/>
          </a:p>
          <a:p>
            <a:r>
              <a:rPr lang="hr-HR" sz="2000" dirty="0" smtClean="0">
                <a:solidFill>
                  <a:srgbClr val="7030A0"/>
                </a:solidFill>
              </a:rPr>
              <a:t>Bolest djeteta – stres za obitelj</a:t>
            </a:r>
          </a:p>
          <a:p>
            <a:r>
              <a:rPr lang="hr-HR" sz="2000" dirty="0" smtClean="0">
                <a:solidFill>
                  <a:srgbClr val="7030A0"/>
                </a:solidFill>
              </a:rPr>
              <a:t>Bolnica nije bauk.</a:t>
            </a:r>
          </a:p>
          <a:p>
            <a:r>
              <a:rPr lang="hr-HR" sz="2000" dirty="0" smtClean="0">
                <a:solidFill>
                  <a:srgbClr val="002060"/>
                </a:solidFill>
              </a:rPr>
              <a:t>O bolnici, liječenju i zdravstvenom osoblju govoriti pozitivno da dijete odlazak kod liječnika ili u bolnicu ne shvati kao kaznu ili opasnost. </a:t>
            </a: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BITI UZ DIJETE KADA JE BOLESNO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1789931" cy="137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97152"/>
            <a:ext cx="2840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400" dirty="0" smtClean="0"/>
              <a:t>U pripremi prezentacije korišten Internet  (fotografije i isječci crteža)</a:t>
            </a:r>
          </a:p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406715" y="2967335"/>
            <a:ext cx="633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HVALA NA PAŽNJI!</a:t>
            </a:r>
            <a:endParaRPr lang="hr-H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Zdrava obitelj = okruženje u kojem postoji ljubav, toplina, iskrenost, dosljednost, povjerenje, pravičnost,…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>
                <a:solidFill>
                  <a:srgbClr val="FFFF00"/>
                </a:solidFill>
              </a:rPr>
              <a:t>Preduvjet dobrog obiteljskog odgoja čine skladni obiteljski odnosi, koji osiguravaju stabilnost obitelji neophodnu za oblikovanje osobnosti mladog čovjeka</a:t>
            </a:r>
            <a:r>
              <a:rPr lang="hr-HR" sz="2400" dirty="0" smtClean="0"/>
              <a:t>.  </a:t>
            </a:r>
          </a:p>
          <a:p>
            <a:endParaRPr lang="hr-HR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ZDRAVA OBITELJ – ZDRAVO ODRASTANJE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21088"/>
            <a:ext cx="2664296" cy="200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Zdravstvena zaštita djece treba se temeljiti na primarnoj, sekundarnoj i tercijarnoj prevenciji, ranoj intervenciji uz holistički (interdisciplinarni) pristup.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pregled sluha, vida, govornog razvoja,  </a:t>
            </a:r>
          </a:p>
          <a:p>
            <a:pPr>
              <a:buNone/>
            </a:pPr>
            <a:r>
              <a:rPr lang="hr-HR" dirty="0" smtClean="0">
                <a:solidFill>
                  <a:srgbClr val="FFFF00"/>
                </a:solidFill>
              </a:rPr>
              <a:t>     motoričkih vještina, stopala, …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prvi pregled vida u dobi od 6 </a:t>
            </a:r>
            <a:r>
              <a:rPr lang="hr-HR" dirty="0" err="1" smtClean="0">
                <a:solidFill>
                  <a:srgbClr val="FFFF00"/>
                </a:solidFill>
              </a:rPr>
              <a:t>mj</a:t>
            </a:r>
            <a:r>
              <a:rPr lang="hr-HR" dirty="0" smtClean="0">
                <a:solidFill>
                  <a:srgbClr val="FFFF00"/>
                </a:solidFill>
              </a:rPr>
              <a:t>. 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ZDRAVSTVENA ZAŠTITA DJECE - </a:t>
            </a:r>
            <a:b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RANI I PREVENTIVNI PREGLEDI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05064"/>
            <a:ext cx="1800200" cy="124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941168"/>
            <a:ext cx="135745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97152"/>
            <a:ext cx="1944216" cy="1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38531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Stjecanje higijenskih navika – uvijek prije obroka prati ruke – primjer odraslih osoba.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Pranje ruku nakon obavljana fizioloških potreba, …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FFFF00"/>
                </a:solidFill>
              </a:rPr>
              <a:t>Pravilno pranje ruku.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Boravak na javnim mjestima, igralištu, …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Kontakt sa životinjama.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Korištenje dezinfekcijskih maramica, gelova, 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OSNOVA HIGIJENE –PRANJE RUKU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1608179" cy="12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73216"/>
            <a:ext cx="1800200" cy="134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- Higijenom mliječnih zubića do zdravih 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      trajnih zubi.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Zubara posjetiti i prije nego što zub zaboli.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Prvi trajni kutnjak –najvažniji zub.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- Što ranije početi prati zube!</a:t>
            </a:r>
          </a:p>
          <a:p>
            <a:pPr>
              <a:buNone/>
            </a:pPr>
            <a:endParaRPr lang="hr-HR" dirty="0" smtClean="0">
              <a:solidFill>
                <a:srgbClr val="FFFF00"/>
              </a:solidFill>
            </a:endParaRPr>
          </a:p>
          <a:p>
            <a:r>
              <a:rPr lang="hr-HR" dirty="0" smtClean="0">
                <a:solidFill>
                  <a:srgbClr val="C00000"/>
                </a:solidFill>
              </a:rPr>
              <a:t>Navečer za zdravlje, ujutro za ljepotu.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BRIGA ZA ZUBE OD ROĐENJA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86104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4869160"/>
            <a:ext cx="1652942" cy="1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U predškolskoj dobi općom tjelovježbom i intenzivnim kretanjem potiče se razvoj muskulature, usavršava se koordinacija  pokreta, ali i bolje održavanje pažnje, koncentracije i cjelokupne funkcionalnosti organizma.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Prirodni oblici kretanja: hodanje, trčanje, provlačenje, penjanje, kotrljanje,…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U ZDRAVOM TIJELU ZDRAVI DUH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157192"/>
            <a:ext cx="2496816" cy="112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13176"/>
            <a:ext cx="2014212" cy="13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67748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VJEŽBANJEM DO ZDRAVIH NAVIKA 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140968"/>
            <a:ext cx="2417491" cy="16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62250"/>
            <a:ext cx="2394942" cy="23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1860798" cy="14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9120"/>
            <a:ext cx="1489323" cy="148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229200"/>
            <a:ext cx="1799456" cy="11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340767"/>
            <a:ext cx="2376264" cy="12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265" y="2924944"/>
            <a:ext cx="2041885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869160"/>
            <a:ext cx="1851593" cy="134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/>
          <a:lstStyle/>
          <a:p>
            <a:r>
              <a:rPr lang="hr-HR" sz="2400" dirty="0" smtClean="0">
                <a:solidFill>
                  <a:srgbClr val="002060"/>
                </a:solidFill>
              </a:rPr>
              <a:t>Boravak u vodi i plivanje pozitivno utječu na čitav organizam i pomažu u očuvanju cjelokupnog zdravlja djeteta, njegov tjelesni razvoj, a djelotvorno utječu i na sve dijelove tijela, organe i fiziološke funkcije. 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Sigurnosne mjere prilikom boravka djeteta u vodi </a:t>
            </a:r>
          </a:p>
          <a:p>
            <a:r>
              <a:rPr lang="hr-HR" sz="2400" dirty="0" smtClean="0">
                <a:solidFill>
                  <a:srgbClr val="7030A0"/>
                </a:solidFill>
              </a:rPr>
              <a:t>Roditelji prvi učitelji – učenje plivanja kroz igru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Uloga škole plivanja.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6">
                    <a:lumMod val="50000"/>
                  </a:schemeClr>
                </a:solidFill>
              </a:rPr>
              <a:t>PLIVANJE –ZDRAVA TJELESNA AKTIVNOST</a:t>
            </a:r>
            <a:endParaRPr lang="hr-H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073" y="4077072"/>
            <a:ext cx="27003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2304256" cy="15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19.06.2016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Zdravo odrastanje u ranoj i predškolskoj dobi                       Halina M. Pašuld, mag.paed.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681</TotalTime>
  <Words>1318</Words>
  <Application>Microsoft Office PowerPoint</Application>
  <PresentationFormat>Prikaz na zaslonu 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Gomilanje</vt:lpstr>
      <vt:lpstr>ZDRAVO ODRASTANJE  U RANOJ I  PREDŠKOLSKOJ DOBI </vt:lpstr>
      <vt:lpstr>KAKO ZDRAVO ODRASTATI</vt:lpstr>
      <vt:lpstr>ZDRAVA OBITELJ – ZDRAVO ODRASTANJE</vt:lpstr>
      <vt:lpstr>ZDRAVSTVENA ZAŠTITA DJECE -  RANI I PREVENTIVNI PREGLEDI </vt:lpstr>
      <vt:lpstr>OSNOVA HIGIJENE –PRANJE RUKU</vt:lpstr>
      <vt:lpstr>BRIGA ZA ZUBE OD ROĐENJA </vt:lpstr>
      <vt:lpstr>U ZDRAVOM TIJELU ZDRAVI DUH</vt:lpstr>
      <vt:lpstr>VJEŽBANJEM DO ZDRAVIH NAVIKA </vt:lpstr>
      <vt:lpstr>PLIVANJE –ZDRAVA TJELESNA AKTIVNOST</vt:lpstr>
      <vt:lpstr>TRČANJE KAO OBITELJSKA AKTIVNOST</vt:lpstr>
      <vt:lpstr>DJECA U PARKU – SIGURNOST </vt:lpstr>
      <vt:lpstr>PROMJENA KLIME – ŠTO NAJVIŠE ODGOVARA DJETETU</vt:lpstr>
      <vt:lpstr>BORAVAK NA ZRAKU</vt:lpstr>
      <vt:lpstr>VOŽNJA BICIKLA </vt:lpstr>
      <vt:lpstr>PRAVO DJECE NA ZRAK BEZ  DUHANSKOG DIMA </vt:lpstr>
      <vt:lpstr>KVALITETNA I RAZNOLIKA PREHRANA </vt:lpstr>
      <vt:lpstr>DORUČAK JE ….</vt:lpstr>
      <vt:lpstr>JESTI SLATKO ALI UMJERENO </vt:lpstr>
      <vt:lpstr>NAPITCI - VOĆNI SOKOVI - VODA</vt:lpstr>
      <vt:lpstr>ZDRAVE NAVIKE ZA ZDRAV SAN </vt:lpstr>
      <vt:lpstr>DJECA I ZRAČENJE </vt:lpstr>
      <vt:lpstr>BITI UZ DIJETE KADA JE BOLESNO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 ODRASTANJE U RANOJ I PREDŠKOLSKOJ DOBI</dc:title>
  <dc:creator>Halina</dc:creator>
  <cp:lastModifiedBy>Korisnik</cp:lastModifiedBy>
  <cp:revision>57</cp:revision>
  <dcterms:created xsi:type="dcterms:W3CDTF">2016-06-01T19:37:45Z</dcterms:created>
  <dcterms:modified xsi:type="dcterms:W3CDTF">2022-09-26T13:15:29Z</dcterms:modified>
</cp:coreProperties>
</file>